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303" r:id="rId4"/>
    <p:sldId id="295" r:id="rId5"/>
    <p:sldId id="296" r:id="rId6"/>
    <p:sldId id="297" r:id="rId7"/>
    <p:sldId id="298" r:id="rId8"/>
    <p:sldId id="300" r:id="rId9"/>
    <p:sldId id="301" r:id="rId10"/>
    <p:sldId id="30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الأولى / عام</a:t>
            </a:r>
            <a:br>
              <a:rPr lang="ar-SA" dirty="0" smtClean="0"/>
            </a:br>
            <a:r>
              <a:rPr lang="ar-SA" dirty="0" smtClean="0"/>
              <a:t/>
            </a:r>
            <a:br>
              <a:rPr lang="ar-SA" dirty="0" smtClean="0"/>
            </a:br>
            <a:r>
              <a:rPr lang="ar-SA" dirty="0" smtClean="0"/>
              <a:t>مقرر: تاريخ الدولة العربية الإسلامية</a:t>
            </a:r>
            <a:br>
              <a:rPr lang="ar-SA" dirty="0" smtClean="0"/>
            </a:br>
            <a:r>
              <a:rPr lang="ar-SA" dirty="0" smtClean="0"/>
              <a:t/>
            </a:r>
            <a:br>
              <a:rPr lang="ar-SA" dirty="0" smtClean="0"/>
            </a:br>
            <a:r>
              <a:rPr lang="ar-SA" dirty="0" smtClean="0"/>
              <a:t>استاذ المقرر: 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م6</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استغل مروان بن الحكم انتصاره في مرج راهــط للإستيــلاء علــى مصر فزحف إليها عـام 65هــ على رأس جيش ضخم وتمكن من دخولها وهزيمة واليها من قبل عبد الله ابن الــزبير وهـــو عبد الرحــمن بن جحدم الفهري، وعين عليها ابنه عبد العزيز والياً. وعهد مروان بن الحكم قبل وفاته بولاية العهد إلى ولديه: عبد الملك بن مروان، وعبد العزيز بن مروان. وتوفي مروان بن الحكم عام 65هــ، فارتقى إلى الـخــلافـــة ابنه عــبد الملك بــن مروان وهو المعروف بأبي الملوك.</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416413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754563"/>
          </a:xfrm>
        </p:spPr>
        <p:txBody>
          <a:bodyPr>
            <a:noAutofit/>
          </a:bodyPr>
          <a:lstStyle/>
          <a:p>
            <a:pPr algn="r" rtl="1"/>
            <a:r>
              <a:rPr lang="ar-EG" sz="2400" dirty="0" smtClean="0"/>
              <a:t>يعتبر </a:t>
            </a:r>
            <a:r>
              <a:rPr lang="ar-EG" sz="2400" dirty="0"/>
              <a:t>معاوية بن أبى سفيان مؤسس الدولة الأموية، كما أن خلافته عادت بالمسلمين إلى الاعتصام بحبل الله المتين، واستئناف مسيرة الفتح الإسلامى، وعودة روح الجهاد لقتال أعداء الإسلام ومحاولة نشر هذا الدين  في أرض الله الواسعة، ولكى يحقق معاوية كل هذه الأعمال الجليلة سار في عدة مسارات أكمل بعضها بعضاً، كان حريصاً في كل مسار فيها على جمع  الكلمة، ساعده على ذلك صفاته  فقد كان جيد السياسة، حسن التدبير، عاقلاً حكيماً يحلم في موضع الحلم ويشد في موضع الشدة، وإن كان إلى الحلم أقرب، وفي هذا المجال أثر عنه قوله " إنى لا أضع سيفي حيث يكفينى سوطى، ولا أضع سوطى حيث يكفينى لسانى، ولو أن بينى وبين الناس شعرة ما انقطعت، كانوا إذا شدوها أرخيتها، واذا أرخوها شددتها". </a:t>
            </a:r>
            <a:r>
              <a:rPr lang="ar-EG" sz="2400" u="sng" dirty="0"/>
              <a:t>أما أهم المسارات المتشعبة التى سارت عليها سياسة معاوية فيمكن إجمالها فيما </a:t>
            </a:r>
            <a:r>
              <a:rPr lang="ar-EG" sz="2400" u="sng" dirty="0" smtClean="0"/>
              <a:t>يلى</a:t>
            </a:r>
            <a:r>
              <a:rPr lang="ar-SA" sz="2400" u="sng" dirty="0"/>
              <a:t>:</a:t>
            </a:r>
            <a:endParaRPr lang="en-US" sz="2400" dirty="0"/>
          </a:p>
        </p:txBody>
      </p:sp>
      <p:sp>
        <p:nvSpPr>
          <p:cNvPr id="3" name="Title 2"/>
          <p:cNvSpPr>
            <a:spLocks noGrp="1"/>
          </p:cNvSpPr>
          <p:nvPr>
            <p:ph type="title"/>
          </p:nvPr>
        </p:nvSpPr>
        <p:spPr/>
        <p:txBody>
          <a:bodyPr>
            <a:normAutofit fontScale="90000"/>
          </a:bodyPr>
          <a:lstStyle/>
          <a:p>
            <a:r>
              <a:rPr lang="ar-EG" dirty="0"/>
              <a:t>خلافة معاوية بن أبى سفيان وتأسيس الدولة </a:t>
            </a:r>
            <a:r>
              <a:rPr lang="ar-EG" dirty="0" smtClean="0"/>
              <a:t>الاموية</a:t>
            </a:r>
            <a:endParaRPr lang="en-US" dirty="0"/>
          </a:p>
        </p:txBody>
      </p:sp>
    </p:spTree>
    <p:extLst>
      <p:ext uri="{BB962C8B-B14F-4D97-AF65-F5344CB8AC3E}">
        <p14:creationId xmlns:p14="http://schemas.microsoft.com/office/powerpoint/2010/main" val="82016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r" rtl="1"/>
            <a:r>
              <a:rPr lang="ar-EG" sz="2800" dirty="0"/>
              <a:t>العمل على كسب ود أهل العراق ، أصحاب علي وأعوان الحسن، وكان سبيله إلى ذلك هو موافقته الكاملة على كل ما اشترطه الحسن في وثيقة تنازله عن الخلافة من امتناع معاوية عن تتبع أحد منهم صغيراً كان أم كبيراً، بدم أو مال، ويتعهد ألا يأخذ أحد منهم بمحنة.</a:t>
            </a:r>
            <a:endParaRPr lang="en-US" sz="2800" dirty="0"/>
          </a:p>
          <a:p>
            <a:pPr lvl="0" algn="r" rtl="1"/>
            <a:r>
              <a:rPr lang="ar-EG" sz="2800" dirty="0"/>
              <a:t>تسامح مع قادة الرأى العام الذين ناصروا علياً، وإبنه، فأكرمهم ورحب بهم في مجالسه، ووصلهم بالعطاء المقرر لهم في بيت المال، بل زادهم منحاً وهبات أخرى، ولذا كان مجلسه في دمشق يحفل بكبار المسلمين وقادة الرأى فيهم مثل عبد الله بن عباس وعبد الله بن عمر، وهو أمر أظهر معاوية أمام الناس في صورة جيدة وأكسب مجلسه جلالاً واحتراماً وعزة، وترك تأثيره في العامة الذين راودهم شك في شرعية حكم معاوية.</a:t>
            </a:r>
            <a:endParaRPr lang="en-US" sz="2800" dirty="0"/>
          </a:p>
          <a:p>
            <a:pPr lvl="0" algn="r" rtl="1"/>
            <a:r>
              <a:rPr lang="ar-EG" sz="2800" dirty="0"/>
              <a:t>اكتساب القلوب بالأموال والعطايا والإقطاعات، فيُقال أنه خص الحسن بخراج الأهواز، ومنح الحسين ألف ألف درهم، وترك لعبد الله بن عباس خراج البصرة وأموالها...الخ.</a:t>
            </a:r>
            <a:endParaRPr lang="en-US" sz="2800"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949361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r" rtl="1"/>
            <a:r>
              <a:rPr lang="ar-EG" dirty="0"/>
              <a:t>أحسن اختيار ولاته ممن توفرت فيهم الكفاية الإدارية والقدرة على ضبط الأمور وإشاعة الأمن والاستقرار، ومن هؤلاء الولاة الأقوياء الذى وطدوا حكم الأمويين وساهموا في استقرار الأمور لمعاوية: زياد بن أبيه، والمغيرة بن شعبه، وعمرو بن العاص وغيرهم.</a:t>
            </a:r>
            <a:endParaRPr lang="en-US" dirty="0"/>
          </a:p>
          <a:p>
            <a:pPr lvl="0" algn="r" rtl="1"/>
            <a:r>
              <a:rPr lang="ar-EG" dirty="0"/>
              <a:t>استئناف حركة الفتوح التى كانت قد توقفت عمليا في فترة الفتنة الكبرى، وهذا المسلك الجديد للخليفة معناه إشباع رغبة الأمة في مواصلة الجهاد لإعلاء كلمة الله ونشر راية الإسلام في بقاع جديدة لم يصل إليها نفوذ المسلمين من قبل. وقد اتجهت قواته شرقاً وغرباً وشمالاً براً وبحراً، فاقتربت من أبواب الهند، وتوغلت في  الشمال الإفريقى، واستولت على كثير من جزر البحر المتوسط، وأشاعت الرعب في أسطول بيزنطة، وشددت الحصار على القسطنطينية وممن شارك في نشاط معاوية الحربى كل من الحسين بن على، وعبد الله بن عمر، وعبد الله بن عباس، كما شارك فيه ابن الخليفة يزيد، الذى تولى قيادة إحدى الحملات ضد القسطنطينية.</a:t>
            </a:r>
            <a:endParaRPr lang="en-US" dirty="0"/>
          </a:p>
          <a:p>
            <a:pPr lvl="0" algn="r" rtl="1"/>
            <a:r>
              <a:rPr lang="ar-EG" dirty="0"/>
              <a:t>أخطر ما قام به معاوية هو توليته العهد لابنه يزيد، وكانت دوافع معاوية لهذا القرار متعددة منها:</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176393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أ) إعجابه بنظام وراثة الملك عند القياصرة الرومان ومحاولة تقليده.</a:t>
            </a:r>
            <a:endParaRPr lang="en-US" dirty="0"/>
          </a:p>
          <a:p>
            <a:pPr algn="r" rtl="1"/>
            <a:r>
              <a:rPr lang="ar-EG" dirty="0"/>
              <a:t>ب) فكر في ذلك لتلافي المنازعات على الخلافة،حيث أن التنافس على الحكم هو الذى فرق بين المسلمين، فرأى أن رأب الصدع لا يتم إلا بولاية ابنه يزيد.</a:t>
            </a:r>
            <a:endParaRPr lang="en-US" dirty="0"/>
          </a:p>
          <a:p>
            <a:pPr algn="r" rtl="1"/>
            <a:r>
              <a:rPr lang="ar-EG" dirty="0"/>
              <a:t>ج) شعوره أن الناس كانت تنتظر موته للخلاص منه ومن بنى أمية. </a:t>
            </a:r>
            <a:endParaRPr lang="en-US" dirty="0"/>
          </a:p>
          <a:p>
            <a:pPr algn="r" rtl="1"/>
            <a:r>
              <a:rPr lang="ar-EG" dirty="0"/>
              <a:t>د) لم تكن ولاية العهد بدعة ابتدعها معاوية، فقد سبق وقام بها أبو  بكر حينما رشح الفاروق عمر بن الخطاب لتولي الخلافة من بعده، كما قام بها أهل العراق حينما بايعوا الحسن بعد وفاة والده على بن أبى طالب، لكن الاختلاف أن معاوية أراد بولاية العهد لابنه أن يجعل هذا الملك أسرياً وراثياً.</a:t>
            </a:r>
            <a:endParaRPr lang="en-US" dirty="0"/>
          </a:p>
          <a:p>
            <a:pPr algn="r" rtl="1"/>
            <a:r>
              <a:rPr lang="ar-EG" dirty="0"/>
              <a:t>     أدرك معاوية خطورة ما كان يفكر فيه، فعمل على تحقيق هذا الأمر بدهاء ودبلوماسية حتى لا يأخذ الموضوع شكل الصدمة، وكي لا تتحرك كوامن الغضب التى نجح في إخماد نيرانها بجوانب سياسته السابق ذكرها، وكانت وسائل معاوية  في تحقيق هذا الأمر متنوعة شملت: </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39134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rtl="1"/>
            <a:r>
              <a:rPr lang="ar-EG" dirty="0"/>
              <a:t>1- طالب الولاة في الأمصار بتهيئة الظروف المساعدة لإظهار الفكرة إلى حيز الواقع، وذلك بتقريب بعض رؤساء العشائر والقبائل وزعماء الجماعات، وتوجيههم إلى دمشق، عاصمة الخلافة، للقاء معاوية ومطالبته باختيار يزيد ولياً لعهده، وإعلان ذلك على الأمة حتى يقيها شر الخلاف ويجنبها الفتن.</a:t>
            </a:r>
            <a:endParaRPr lang="en-US" dirty="0"/>
          </a:p>
          <a:p>
            <a:pPr algn="r" rtl="1"/>
            <a:r>
              <a:rPr lang="ar-EG" dirty="0"/>
              <a:t>2- لم ينس معاوية أن يوجه ولاته المكلفين بهذه المهمة إلى السخاء بالأموال لتذليل الصعوبات وإقناع الممتنعين. </a:t>
            </a:r>
            <a:endParaRPr lang="en-US" dirty="0"/>
          </a:p>
          <a:p>
            <a:pPr algn="r" rtl="1"/>
            <a:r>
              <a:rPr lang="ar-EG" dirty="0"/>
              <a:t>3- قدوم الوفود من الأمصار المختلفة على دمشق من الكوفة والبصرة والمدينة وكذلك حضور رجالات الشام، كان شهادة لنجاح معاوية في هذه الجولة الأولى، فاطمأن لتوطيد أقدام خليفته.</a:t>
            </a:r>
            <a:endParaRPr lang="en-US" dirty="0"/>
          </a:p>
          <a:p>
            <a:pPr algn="r" rtl="1"/>
            <a:r>
              <a:rPr lang="ar-EG" dirty="0"/>
              <a:t>4- ضم معاوية ابنه يزيد إلى الحملة البحرية التى أنفذها إلى القسطنطينية في الوقت الذى رشحه فيه لولاية العهد ليرفع من شأنه أمام المسلمين.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199155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5- تذكر بعض الروايات التاريخية أن معاوية تحرك بنفسه ومعه ألف فارس من حرسه الخاص إلى مكة والمدينة لعلمه أن الاعتراض الحقيقى سيأتى من الحجاز، مركز القيادة الدينية، وموئل أهل الصلاح والتقوى من أبناء المهاجرين والأنصار مثل الحسين بن على، وعبد الله بن الزبير، وعبد الرحمن بن أبى بكر وغيرهم، وكان تحركه في هذا الأمر يتسم بالدهاء والدبلوماسية ومحاولته ترضيتهم والترحيب بهم بل إكرامهم، ثم تركهم في حيرة من أمرهم، وترقب لما ينتظرهم إذا نجح في إقناع الناس بمدى احترامه لهم.</a:t>
            </a:r>
            <a:endParaRPr lang="en-US" dirty="0"/>
          </a:p>
          <a:p>
            <a:pPr algn="r" rtl="1"/>
            <a:r>
              <a:rPr lang="ar-EG" dirty="0"/>
              <a:t>6- يُقال أنه استخدام أسلوب التهديد لهولاء الزعماء في المدينة بأن جعل على رأس كل واحد منهم حارسين ليبادرا بقطع رأس من يتكلم منهم، وكان ذلك في المسجد الحرام ثم بث بقية الحرس في المسجد ليبدوا الأمر في صورة طبيعية. </a:t>
            </a:r>
            <a:endParaRPr lang="en-US" dirty="0"/>
          </a:p>
          <a:p>
            <a:pPr algn="r" rtl="1"/>
            <a:r>
              <a:rPr lang="ar-EG" dirty="0"/>
              <a:t>7- دخول معاوية المسجد بعد ذلك ومعه سادة المسلمين وكبرائهم وارتقى المنبر ثم قال "أيها الناس، إن هؤلاء الرهط سادة المسلمين وخيارهم، ولا يقضى أمر إلا عن مشورتهم، إنهم قد رضوا وبايعوا ليزيد ، فبايعوا على اسم الله". فلم يتحدث أى من أبناء الصحابة، وظن الناس أن في كلام معاوية الصدق فاقبلوا يبايعون.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36048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5- تذكر بعض الروايات التاريخية أن معاوية تحرك بنفسه ومعه ألف فارس من حرسه الخاص إلى مكة والمدينة لعلمه أن الاعتراض الحقيقى سيأتى من الحجاز، مركز القيادة الدينية، وموئل أهل الصلاح والتقوى من أبناء المهاجرين والأنصار مثل الحسين بن على، وعبد الله بن الزبير، وعبد الرحمن بن أبى بكر وغيرهم، وكان تحركه في هذا الأمر يتسم بالدهاء والدبلوماسية ومحاولته ترضيتهم والترحيب بهم بل إكرامهم، ثم تركهم في حيرة من أمرهم، وترقب لما ينتظرهم إذا نجح في إقناع الناس بمدى احترامه لهم.</a:t>
            </a:r>
            <a:endParaRPr lang="en-US" dirty="0"/>
          </a:p>
          <a:p>
            <a:pPr algn="r" rtl="1"/>
            <a:r>
              <a:rPr lang="ar-EG" dirty="0"/>
              <a:t>6- يُقال أنه استخدام أسلوب التهديد لهولاء الزعماء في المدينة بأن جعل على رأس كل واحد منهم حارسين ليبادرا بقطع رأس من يتكلم منهم، وكان ذلك في المسجد الحرام ثم بث بقية الحرس في المسجد ليبدوا الأمر في صورة طبيعية. </a:t>
            </a:r>
            <a:endParaRPr lang="en-US" dirty="0"/>
          </a:p>
          <a:p>
            <a:pPr algn="r" rtl="1"/>
            <a:r>
              <a:rPr lang="ar-EG" dirty="0"/>
              <a:t>7- دخول معاوية المسجد بعد ذلك ومعه سادة المسلمين وكبرائهم وارتقى المنبر ثم قال "أيها الناس، إن هؤلاء الرهط سادة المسلمين وخيارهم، ولا يقضى أمر إلا عن مشورتهم، إنهم قد رضوا وبايعوا ليزيد ، فبايعوا على اسم الله". فلم يتحدث أى من أبناء الصحابة، وظن الناس أن في كلام معاوية الصدق فاقبلوا يبايعون.</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02460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EG" dirty="0" smtClean="0"/>
              <a:t>بعد </a:t>
            </a:r>
            <a:r>
              <a:rPr lang="ar-EG" dirty="0"/>
              <a:t>انتهاء عهد يزيد بن معاوية (60 ــ 64 هــ/680 ــ 684م) ، وتنازل معاوية الثانى ابن يزيد  عام 64 هــ/684م عن الخلافة بعد توليه للخلافة بثلاثة شهور، ثم وفاته نفسه بعد أيام قليلة من تنازله عن الخلافة، بعد ذلك كادت الأمور أن تنصرف من بين يدى بنى أمية، ولكنهم تمكنوا من السيطرة عليها حيث عقدوا  اجتماعاً بالجابية في ذى القعدة سنة 64هـ وبايعوا  مروان بن الحكم بالخلافة على أن يعهد بالحكم من بعده إلى خالد بن يزيد ثم لعمرو بن سعيد، وبهذا رضي جميع المتطلعين إلى الخلافة ووحدوا كلمة أتباعهم. اعترضت بعض القبائل العربية على البيعة لمـروان بن الحكم وانتهى الأمر بهزيمة تلك القبائل في معركة مرج راهط عام 65هــ.</a:t>
            </a:r>
            <a:endParaRPr lang="en-US" dirty="0"/>
          </a:p>
          <a:p>
            <a:pPr algn="r"/>
            <a:endParaRPr lang="en-US" dirty="0"/>
          </a:p>
        </p:txBody>
      </p:sp>
      <p:sp>
        <p:nvSpPr>
          <p:cNvPr id="3" name="Title 2"/>
          <p:cNvSpPr>
            <a:spLocks noGrp="1"/>
          </p:cNvSpPr>
          <p:nvPr>
            <p:ph type="title"/>
          </p:nvPr>
        </p:nvSpPr>
        <p:spPr/>
        <p:txBody>
          <a:bodyPr>
            <a:normAutofit fontScale="90000"/>
          </a:bodyPr>
          <a:lstStyle/>
          <a:p>
            <a:pPr algn="ctr"/>
            <a:r>
              <a:rPr lang="ar-EG" dirty="0"/>
              <a:t>انتقال الخلافة الأموية إلى الفرع المروانى</a:t>
            </a:r>
            <a:r>
              <a:rPr lang="en-US" dirty="0"/>
              <a:t/>
            </a:r>
            <a:br>
              <a:rPr lang="en-US" dirty="0"/>
            </a:br>
            <a:endParaRPr lang="en-US" dirty="0"/>
          </a:p>
        </p:txBody>
      </p:sp>
    </p:spTree>
    <p:extLst>
      <p:ext uri="{BB962C8B-B14F-4D97-AF65-F5344CB8AC3E}">
        <p14:creationId xmlns:p14="http://schemas.microsoft.com/office/powerpoint/2010/main" val="3221095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910</TotalTime>
  <Words>1376</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قسم التاريخ والآثار  الفرقة الأولى / عام  مقرر: تاريخ الدولة العربية الإسلامية  استاذ المقرر: د/ سمير بدر</vt:lpstr>
      <vt:lpstr>خلافة معاوية بن أبى سفيان وتأسيس الدولة الاموية</vt:lpstr>
      <vt:lpstr>PowerPoint Presentation</vt:lpstr>
      <vt:lpstr>PowerPoint Presentation</vt:lpstr>
      <vt:lpstr>PowerPoint Presentation</vt:lpstr>
      <vt:lpstr>PowerPoint Presentation</vt:lpstr>
      <vt:lpstr>PowerPoint Presentation</vt:lpstr>
      <vt:lpstr>PowerPoint Presentation</vt:lpstr>
      <vt:lpstr>انتقال الخلافة الأموية إلى الفرع المروانى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59</cp:revision>
  <dcterms:created xsi:type="dcterms:W3CDTF">2006-08-16T00:00:00Z</dcterms:created>
  <dcterms:modified xsi:type="dcterms:W3CDTF">2020-03-23T18:39:15Z</dcterms:modified>
</cp:coreProperties>
</file>